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58" r:id="rId5"/>
    <p:sldId id="259" r:id="rId6"/>
    <p:sldId id="276" r:id="rId7"/>
    <p:sldId id="262" r:id="rId8"/>
    <p:sldId id="274" r:id="rId9"/>
    <p:sldId id="275" r:id="rId10"/>
    <p:sldId id="264" r:id="rId11"/>
    <p:sldId id="273" r:id="rId12"/>
    <p:sldId id="266" r:id="rId13"/>
    <p:sldId id="267" r:id="rId14"/>
    <p:sldId id="268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036E20-A5B1-4EEE-BE96-3FE796936A20}" v="1" dt="2021-12-06T13:06:51.733"/>
    <p1510:client id="{AF56655E-2E82-4FE5-B96E-F427B9C6615B}" v="266" dt="2021-12-05T18:26:58.649"/>
    <p1510:client id="{E3DCA3D0-FEE8-C529-6E2F-EA6FBF0DB164}" v="4" dt="2021-12-05T19:10:31.7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1262D-5E8B-427C-9DCE-DB612A045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08048-5697-4863-B90C-27C4E15D3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ED68B-BF52-4315-87B3-7ADDCE1F7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58E5-2896-40FE-88BF-4B4739E0DF64}" type="datetimeFigureOut">
              <a:rPr lang="en-GB" smtClean="0"/>
              <a:t>08/12/2021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EE873-6613-4894-AA59-497B0307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2BC7F-DC24-407B-8AA4-2C57BB11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1747-87AE-4D5A-8CE5-D84FA83A8C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726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6A56B-9BDD-40BA-B003-F38E94A9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55B62F-0DC3-499D-886E-AFFEA173B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BEF4E-4AD7-4D41-9C07-51654A45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58E5-2896-40FE-88BF-4B4739E0DF64}" type="datetimeFigureOut">
              <a:rPr lang="en-GB" smtClean="0"/>
              <a:t>08/12/2021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4DC46-6FEA-45BE-9514-474D29402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486F7-6849-47D2-A9B1-CAE708F85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1747-87AE-4D5A-8CE5-D84FA83A8C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55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015059-E8C5-4F4E-B521-1D549737F3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B43CC7-1DAF-453D-911B-E9E8D24B1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B182-D964-4E46-BC90-081DC8CB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58E5-2896-40FE-88BF-4B4739E0DF64}" type="datetimeFigureOut">
              <a:rPr lang="en-GB" smtClean="0"/>
              <a:t>08/12/2021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9F309-38CA-46D6-AEEF-A8942EB6E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BB25B-38F7-4536-833B-B96573D72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1747-87AE-4D5A-8CE5-D84FA83A8C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357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DEBD7-46B7-4C2D-89CC-576CD0E5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B3CA3-4CA3-4494-A564-F3F036E2F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2DDBE-BABF-4150-A28B-BEEA563F9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58E5-2896-40FE-88BF-4B4739E0DF64}" type="datetimeFigureOut">
              <a:rPr lang="en-GB" smtClean="0"/>
              <a:t>08/12/2021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49294-1E3C-455E-A5EC-B2E47DD32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FDDC7-6441-46A3-B5EE-FAE54C841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1747-87AE-4D5A-8CE5-D84FA83A8C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878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F3FC7-478B-4E28-87B0-AEF2752B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35673-C8F7-40A8-99ED-E3EB2681A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CB9D6-8CA3-4A2A-A4AE-668567FA7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58E5-2896-40FE-88BF-4B4739E0DF64}" type="datetimeFigureOut">
              <a:rPr lang="en-GB" smtClean="0"/>
              <a:t>08/12/2021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FFB52-DF12-4AD6-9345-371DC1D36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E890F-C152-4494-85F9-1C9729649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1747-87AE-4D5A-8CE5-D84FA83A8C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90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B8C57-35B1-43F5-BAC5-3779F605D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9E288-DA9B-4C73-9D08-600B45D14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3E84A-6B66-4B6B-9D37-4411C1054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E6FB4-1D3D-4D54-9EDB-4F111D2D0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58E5-2896-40FE-88BF-4B4739E0DF64}" type="datetimeFigureOut">
              <a:rPr lang="en-GB" smtClean="0"/>
              <a:t>08/12/2021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5F1FB-7FDE-4AA1-BE71-DBD6FAC42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DD5F85-E975-4B88-AC17-A14B45AFC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1747-87AE-4D5A-8CE5-D84FA83A8C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163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CBFB0-0EDD-4A6D-ACBF-8E465596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E0FE-785D-4095-8286-3258975F4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B8BC8-8480-4861-BBA2-5FE186744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F1A943-7BD5-40DE-AFFC-6F89B7879F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6F6EDC-FB4F-41D8-914C-F0C1F02AF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5AA80D-0642-4771-887A-EDC0D0337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58E5-2896-40FE-88BF-4B4739E0DF64}" type="datetimeFigureOut">
              <a:rPr lang="en-GB" smtClean="0"/>
              <a:t>08/12/2021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AB726A-C812-48FD-9D5F-336F66046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F1D12-7688-4C61-9087-3D62CC392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1747-87AE-4D5A-8CE5-D84FA83A8C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691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13F62-1226-4666-9480-C10C1F2F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D3F363-E362-472A-BA82-6FDFA90ED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58E5-2896-40FE-88BF-4B4739E0DF64}" type="datetimeFigureOut">
              <a:rPr lang="en-GB" smtClean="0"/>
              <a:t>08/12/2021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90BB7-16C2-42DF-B1DF-819496DA0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BD60A-0188-4DBF-957E-88887EF6A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1747-87AE-4D5A-8CE5-D84FA83A8C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59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7F77EB-E4DC-44E0-A23D-E4CB948F1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58E5-2896-40FE-88BF-4B4739E0DF64}" type="datetimeFigureOut">
              <a:rPr lang="en-GB" smtClean="0"/>
              <a:t>08/12/2021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1C4A0D-5292-48D8-BB43-DDDEBED59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0A056-115D-4F01-B52A-28E657DBB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1747-87AE-4D5A-8CE5-D84FA83A8C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782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30134-E865-4039-BABE-86ADA91B8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B32EE-7C52-47FA-97D1-71C5CB439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AD454-8736-4A7C-B2EE-DCC89B794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636400-086E-4FE7-A482-2C78AA888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58E5-2896-40FE-88BF-4B4739E0DF64}" type="datetimeFigureOut">
              <a:rPr lang="en-GB" smtClean="0"/>
              <a:t>08/12/2021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D132D1-3AA7-4AB0-8E72-D77BFD7B1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F25216-2483-4723-B0AB-F5875EA4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1747-87AE-4D5A-8CE5-D84FA83A8C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79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85F67-B920-4785-85B2-65119802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F6A4DC-9913-4B2C-9C9A-E94F17058F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88E44-68EE-427F-AD3A-A98A2CFBB4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8A73F-57B1-42D7-81D2-DC93B2015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58E5-2896-40FE-88BF-4B4739E0DF64}" type="datetimeFigureOut">
              <a:rPr lang="en-GB" smtClean="0"/>
              <a:t>08/12/2021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36F84-1B20-4CF7-A654-5CCD97C78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D1168-18C1-42A0-8419-49A488C17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1747-87AE-4D5A-8CE5-D84FA83A8C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039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100000">
              <a:schemeClr val="accent1">
                <a:lumMod val="45000"/>
                <a:lumOff val="5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47A7E9-0DF7-4C23-8057-824F197C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4A729-0703-4F43-B20C-773A61CE8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E412D-9BD1-499A-A447-FC4E66C077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A58E5-2896-40FE-88BF-4B4739E0DF64}" type="datetimeFigureOut">
              <a:rPr lang="en-GB" smtClean="0"/>
              <a:t>08/12/2021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08CBD-F417-4E6B-ABB8-C86A35C09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C5258-4797-4517-8EBF-4D67D5342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D1747-87AE-4D5A-8CE5-D84FA83A8C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839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f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font.com/bakso-sapi.fon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937F1-BC22-4404-AD54-049219785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latin typeface="Bakso Sapi" pitchFamily="50" charset="0"/>
              </a:rPr>
              <a:t>Group 5C GAM110 Pitch</a:t>
            </a:r>
            <a:br>
              <a:rPr lang="en-GB" b="1" dirty="0">
                <a:latin typeface="Bakso Sapi" pitchFamily="50" charset="0"/>
              </a:rPr>
            </a:br>
            <a:r>
              <a:rPr lang="en-GB" b="1" dirty="0">
                <a:latin typeface="Bakso Sapi" pitchFamily="50" charset="0"/>
              </a:rPr>
              <a:t>Battle for </a:t>
            </a:r>
            <a:r>
              <a:rPr lang="en-GB" b="1" dirty="0" err="1">
                <a:latin typeface="Bakso Sapi" pitchFamily="50" charset="0"/>
              </a:rPr>
              <a:t>Eradel</a:t>
            </a:r>
            <a:r>
              <a:rPr lang="en-GB" b="1" dirty="0">
                <a:latin typeface="Bakso Sapi" pitchFamily="50" charset="0"/>
              </a:rPr>
              <a:t> (Working Title)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979AEC-DD53-440A-84E0-C91FE94A2F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latin typeface="Bakso Sapi" pitchFamily="50" charset="0"/>
              </a:rPr>
              <a:t>By Will </a:t>
            </a:r>
            <a:r>
              <a:rPr lang="en-GB" dirty="0" err="1">
                <a:latin typeface="Bakso Sapi" pitchFamily="50" charset="0"/>
              </a:rPr>
              <a:t>Bourne</a:t>
            </a:r>
            <a:r>
              <a:rPr lang="en-GB" dirty="0">
                <a:latin typeface="Bakso Sapi" pitchFamily="50" charset="0"/>
              </a:rPr>
              <a:t>, Ashley Perks, Billy Marsh, Joey Hines, Joel </a:t>
            </a:r>
            <a:r>
              <a:rPr lang="en-GB" b="0" i="0" dirty="0">
                <a:effectLst/>
                <a:latin typeface="Bakso Sapi" pitchFamily="50" charset="0"/>
              </a:rPr>
              <a:t>Squires-</a:t>
            </a:r>
            <a:r>
              <a:rPr lang="en-GB" b="0" i="0" dirty="0">
                <a:solidFill>
                  <a:srgbClr val="333333"/>
                </a:solidFill>
                <a:effectLst/>
                <a:latin typeface="Bakso Sapi" pitchFamily="50" charset="0"/>
              </a:rPr>
              <a:t>Purnell, Collin Butterworth, Ben Rawlings, Josh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Bakso Sapi" pitchFamily="50" charset="0"/>
              </a:rPr>
              <a:t>Fildes</a:t>
            </a:r>
            <a:r>
              <a:rPr lang="en-GB" b="0" i="0" dirty="0">
                <a:solidFill>
                  <a:srgbClr val="333333"/>
                </a:solidFill>
                <a:effectLst/>
                <a:latin typeface="Bakso Sapi" pitchFamily="50" charset="0"/>
              </a:rPr>
              <a:t> &amp; Marcel Hara</a:t>
            </a:r>
            <a:endParaRPr lang="en-GB" dirty="0">
              <a:latin typeface="Bakso Sapi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78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2EE09-9975-42E5-9902-4B27B97EE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kso Sapi" pitchFamily="50" charset="0"/>
              </a:rPr>
              <a:t>Animation &amp;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1FD27-F9E8-4468-B939-D4986030E47D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417583">
            <a:off x="4625289" y="4756234"/>
            <a:ext cx="7316756" cy="1696307"/>
          </a:xfrm>
        </p:spPr>
        <p:txBody>
          <a:bodyPr>
            <a:normAutofit fontScale="85000" lnSpcReduction="10000"/>
          </a:bodyPr>
          <a:lstStyle/>
          <a:p>
            <a:r>
              <a:rPr lang="en-GB" dirty="0">
                <a:latin typeface="Bakso Sapi" pitchFamily="50" charset="0"/>
              </a:rPr>
              <a:t>Basic satisfying animations for units, the units use soft body animations to make each and every troop move a little different, like in TABS (totally accurate battlegrounds).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FDCE90-37BD-4978-ADB3-AC11FD1121F3}"/>
              </a:ext>
            </a:extLst>
          </p:cNvPr>
          <p:cNvGrpSpPr/>
          <p:nvPr/>
        </p:nvGrpSpPr>
        <p:grpSpPr>
          <a:xfrm rot="495850">
            <a:off x="267861" y="2711680"/>
            <a:ext cx="4896971" cy="6858000"/>
            <a:chOff x="7425655" y="2813280"/>
            <a:chExt cx="4896971" cy="6858000"/>
          </a:xfrm>
        </p:grpSpPr>
        <p:pic>
          <p:nvPicPr>
            <p:cNvPr id="5" name="Picture 4" descr="A dinosaur holding a guitar&#10;&#10;Description automatically generated with low confidence">
              <a:extLst>
                <a:ext uri="{FF2B5EF4-FFF2-40B4-BE49-F238E27FC236}">
                  <a16:creationId xmlns:a16="http://schemas.microsoft.com/office/drawing/2014/main" id="{C6060B5F-3FB1-4A76-BC04-09A575DBD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35166">
              <a:off x="7475628" y="3420152"/>
              <a:ext cx="3872204" cy="2178115"/>
            </a:xfrm>
            <a:prstGeom prst="rect">
              <a:avLst/>
            </a:prstGeom>
          </p:spPr>
        </p:pic>
        <p:pic>
          <p:nvPicPr>
            <p:cNvPr id="6" name="Picture 5" descr="A picture containing person, hand, dark&#10;&#10;Description automatically generated">
              <a:extLst>
                <a:ext uri="{FF2B5EF4-FFF2-40B4-BE49-F238E27FC236}">
                  <a16:creationId xmlns:a16="http://schemas.microsoft.com/office/drawing/2014/main" id="{2ACCA630-BDED-47B7-B0DE-1267F4491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5655" y="2813280"/>
              <a:ext cx="4896971" cy="6858000"/>
            </a:xfrm>
            <a:prstGeom prst="rect">
              <a:avLst/>
            </a:prstGeom>
          </p:spPr>
        </p:pic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84919C-5AF3-4005-B7FF-ED959C278521}"/>
              </a:ext>
            </a:extLst>
          </p:cNvPr>
          <p:cNvSpPr txBox="1">
            <a:spLocks/>
          </p:cNvSpPr>
          <p:nvPr/>
        </p:nvSpPr>
        <p:spPr>
          <a:xfrm rot="20995948">
            <a:off x="600635" y="1824571"/>
            <a:ext cx="7316756" cy="90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Bakso Sapi" pitchFamily="50" charset="0"/>
              </a:rPr>
              <a:t>There will be 3D top-down movement across a single screen</a:t>
            </a:r>
          </a:p>
        </p:txBody>
      </p:sp>
      <p:pic>
        <p:nvPicPr>
          <p:cNvPr id="1026" name="Picture 2" descr="4 Design Tips you NEED in 2021. Tip 1: Take Clash Royale Gameplay… | by  Jeff Witt | ggDigest.com | Medium">
            <a:extLst>
              <a:ext uri="{FF2B5EF4-FFF2-40B4-BE49-F238E27FC236}">
                <a16:creationId xmlns:a16="http://schemas.microsoft.com/office/drawing/2014/main" id="{3545B2DD-781F-476C-BA33-0AA4EB78C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6771">
            <a:off x="7994674" y="314622"/>
            <a:ext cx="2340817" cy="416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-up of hands shaking&#10;&#10;Description automatically generated with low confidence">
            <a:extLst>
              <a:ext uri="{FF2B5EF4-FFF2-40B4-BE49-F238E27FC236}">
                <a16:creationId xmlns:a16="http://schemas.microsoft.com/office/drawing/2014/main" id="{16CBC612-AC1E-4723-A893-6723682350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6" b="48938"/>
          <a:stretch/>
        </p:blipFill>
        <p:spPr>
          <a:xfrm rot="20731212" flipH="1">
            <a:off x="9960435" y="2088343"/>
            <a:ext cx="2954820" cy="2334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F71C5E-5F6E-400B-8C4C-77470787BF5B}"/>
              </a:ext>
            </a:extLst>
          </p:cNvPr>
          <p:cNvSpPr txBox="1"/>
          <p:nvPr/>
        </p:nvSpPr>
        <p:spPr>
          <a:xfrm>
            <a:off x="615323" y="5604387"/>
            <a:ext cx="46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9EC016-6DEA-4590-BDBC-5E0C8AB9387A}"/>
              </a:ext>
            </a:extLst>
          </p:cNvPr>
          <p:cNvSpPr txBox="1"/>
          <p:nvPr/>
        </p:nvSpPr>
        <p:spPr>
          <a:xfrm>
            <a:off x="9919950" y="4319192"/>
            <a:ext cx="46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[4]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5726AC-22AE-48F7-B06B-336B86171916}"/>
              </a:ext>
            </a:extLst>
          </p:cNvPr>
          <p:cNvSpPr txBox="1"/>
          <p:nvPr/>
        </p:nvSpPr>
        <p:spPr>
          <a:xfrm>
            <a:off x="10402348" y="38729"/>
            <a:ext cx="172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Josh</a:t>
            </a:r>
          </a:p>
        </p:txBody>
      </p:sp>
    </p:spTree>
    <p:extLst>
      <p:ext uri="{BB962C8B-B14F-4D97-AF65-F5344CB8AC3E}">
        <p14:creationId xmlns:p14="http://schemas.microsoft.com/office/powerpoint/2010/main" val="157750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BAD66629-52F5-4096-87AC-A99710FB7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0" y="5019"/>
            <a:ext cx="12194931" cy="6852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5E30EA-F4C6-4E4D-B0B4-5150ACFCA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54" y="-122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cs typeface="Calibri Light"/>
              </a:rPr>
              <a:t>Sound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F4BFE-EDBF-49E0-B225-D01530B45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1" y="912204"/>
            <a:ext cx="12191023" cy="5943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cs typeface="Calibri"/>
              </a:rPr>
              <a:t>Peaceful, medieval flute music will be the default audio.</a:t>
            </a:r>
          </a:p>
          <a:p>
            <a:endParaRPr lang="en-US" dirty="0">
              <a:solidFill>
                <a:schemeClr val="accent6"/>
              </a:solidFill>
              <a:cs typeface="Calibri"/>
            </a:endParaRPr>
          </a:p>
          <a:p>
            <a:endParaRPr lang="en-US" dirty="0">
              <a:solidFill>
                <a:schemeClr val="accent6"/>
              </a:solidFill>
              <a:cs typeface="Calibri"/>
            </a:endParaRPr>
          </a:p>
          <a:p>
            <a:r>
              <a:rPr lang="en-US" dirty="0">
                <a:solidFill>
                  <a:schemeClr val="accent6"/>
                </a:solidFill>
                <a:cs typeface="Calibri"/>
              </a:rPr>
              <a:t>When a battle ensues close to either player's castle, the music will switch to a more upbeat, battle march tune.</a:t>
            </a:r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  <a:cs typeface="Calibri"/>
            </a:endParaRPr>
          </a:p>
          <a:p>
            <a:endParaRPr lang="en-US" dirty="0">
              <a:solidFill>
                <a:schemeClr val="accent6"/>
              </a:solidFill>
              <a:cs typeface="Calibri"/>
            </a:endParaRPr>
          </a:p>
          <a:p>
            <a:endParaRPr lang="en-US" dirty="0">
              <a:solidFill>
                <a:schemeClr val="accent6"/>
              </a:solidFill>
              <a:cs typeface="Calibri"/>
            </a:endParaRPr>
          </a:p>
          <a:p>
            <a:endParaRPr lang="en-US" dirty="0">
              <a:solidFill>
                <a:schemeClr val="accent6"/>
              </a:solidFill>
              <a:cs typeface="Calibri"/>
            </a:endParaRPr>
          </a:p>
          <a:p>
            <a:r>
              <a:rPr lang="en-US" dirty="0">
                <a:solidFill>
                  <a:schemeClr val="accent6"/>
                </a:solidFill>
                <a:cs typeface="Calibri"/>
              </a:rPr>
              <a:t>As far as other sounds go, the UI buttons will have effects when clicked which will vary depending on what each button does.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574135-DA40-4198-9B39-702245290A4F}"/>
              </a:ext>
            </a:extLst>
          </p:cNvPr>
          <p:cNvSpPr txBox="1"/>
          <p:nvPr/>
        </p:nvSpPr>
        <p:spPr>
          <a:xfrm>
            <a:off x="10402348" y="38729"/>
            <a:ext cx="172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Collin</a:t>
            </a:r>
          </a:p>
        </p:txBody>
      </p:sp>
    </p:spTree>
    <p:extLst>
      <p:ext uri="{BB962C8B-B14F-4D97-AF65-F5344CB8AC3E}">
        <p14:creationId xmlns:p14="http://schemas.microsoft.com/office/powerpoint/2010/main" val="576499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F1EFA-CBA2-4BDB-9EDB-25F59145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kso Sapi" pitchFamily="50" charset="0"/>
              </a:rPr>
              <a:t>Level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55E52-FFFE-4242-A92B-48EF0EA3E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8282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latin typeface="Bakso Sapi" pitchFamily="50" charset="0"/>
              </a:rPr>
              <a:t>Procedurally generated level, will always contain 3 pathways to the enemy’s castle for the troops to take.</a:t>
            </a:r>
          </a:p>
          <a:p>
            <a:endParaRPr lang="en-GB" dirty="0">
              <a:latin typeface="Bakso Sapi" pitchFamily="50" charset="0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latin typeface="Bakso Sapi" pitchFamily="50" charset="0"/>
              </a:rPr>
              <a:t>Example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E61A97-37EC-469B-BB6B-6EDE6BCF2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68" y="2836501"/>
            <a:ext cx="8269480" cy="3002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BA3270-2099-48BF-A0DF-993132926C25}"/>
              </a:ext>
            </a:extLst>
          </p:cNvPr>
          <p:cNvSpPr txBox="1"/>
          <p:nvPr/>
        </p:nvSpPr>
        <p:spPr>
          <a:xfrm>
            <a:off x="10402348" y="38729"/>
            <a:ext cx="172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Will</a:t>
            </a:r>
          </a:p>
        </p:txBody>
      </p:sp>
    </p:spTree>
    <p:extLst>
      <p:ext uri="{BB962C8B-B14F-4D97-AF65-F5344CB8AC3E}">
        <p14:creationId xmlns:p14="http://schemas.microsoft.com/office/powerpoint/2010/main" val="1048005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8F54E-3C48-4E6E-9D75-12092B38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kso Sapi" pitchFamily="50" charset="0"/>
              </a:rPr>
              <a:t>Contextual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89F41-AA93-440C-AAB3-E0FA151D6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latin typeface="Bakso Sapi" pitchFamily="50" charset="0"/>
              </a:rPr>
              <a:t>Bloons</a:t>
            </a:r>
            <a:r>
              <a:rPr lang="en-GB" dirty="0">
                <a:latin typeface="Bakso Sapi" pitchFamily="50" charset="0"/>
              </a:rPr>
              <a:t> Tower Defence franchise (particularly 5 and 6) inspired the base idea for the game.</a:t>
            </a:r>
          </a:p>
          <a:p>
            <a:r>
              <a:rPr lang="en-GB" dirty="0">
                <a:latin typeface="Bakso Sapi" pitchFamily="50" charset="0"/>
              </a:rPr>
              <a:t>Low poly style inspired by games like Totally Accurate Battle Simulator.</a:t>
            </a:r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87CB8858-E471-4CB6-B871-F25BE81E1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1" y="4706573"/>
            <a:ext cx="3621055" cy="20750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E163E9-233C-49F5-9B15-AF3ABB654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905" y="4706574"/>
            <a:ext cx="3621055" cy="2075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D50073-6093-4383-9477-2E6AD115B570}"/>
              </a:ext>
            </a:extLst>
          </p:cNvPr>
          <p:cNvSpPr txBox="1"/>
          <p:nvPr/>
        </p:nvSpPr>
        <p:spPr>
          <a:xfrm>
            <a:off x="10402348" y="38729"/>
            <a:ext cx="172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Joey</a:t>
            </a:r>
          </a:p>
        </p:txBody>
      </p:sp>
    </p:spTree>
    <p:extLst>
      <p:ext uri="{BB962C8B-B14F-4D97-AF65-F5344CB8AC3E}">
        <p14:creationId xmlns:p14="http://schemas.microsoft.com/office/powerpoint/2010/main" val="1460689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EB4B1-A718-4CD6-AE48-9911A5AE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kso Sapi" pitchFamily="50" charset="0"/>
              </a:rPr>
              <a:t>Demographic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28340-750E-47F0-9389-8414F946B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Bakso Sapi" pitchFamily="50" charset="0"/>
              </a:rPr>
              <a:t>The game is aimed at 11 to 20 year old because of its graphical style and theme.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AFC10B-5F9E-4D47-B552-9333A2E30304}"/>
              </a:ext>
            </a:extLst>
          </p:cNvPr>
          <p:cNvSpPr txBox="1"/>
          <p:nvPr/>
        </p:nvSpPr>
        <p:spPr>
          <a:xfrm>
            <a:off x="10402348" y="38729"/>
            <a:ext cx="172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Joel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7CB7B2-B41B-4E6F-AC13-575C981C2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97" y="3352406"/>
            <a:ext cx="3901405" cy="29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70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A8873-EC06-4EEE-99E9-6254BC6EC1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Jokerman" panose="04090605060D06020702" pitchFamily="82" charset="0"/>
              </a:rPr>
              <a:t>Questions?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E4FC7A4-1D96-46D5-82C7-1CACBA4ECE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7F4B2-253F-46FF-8226-91C649FD0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93" y="3922379"/>
            <a:ext cx="2612013" cy="285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75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2D93-548F-437F-BE27-A82EEFC9C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408B2-8560-44F5-9189-E81154624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Ark – Survival Evolved (2017) [1]</a:t>
            </a:r>
          </a:p>
          <a:p>
            <a:r>
              <a:rPr lang="en-GB" dirty="0"/>
              <a:t>Civilisation 6 (2016) [2]</a:t>
            </a:r>
          </a:p>
          <a:p>
            <a:r>
              <a:rPr lang="en-GB" dirty="0"/>
              <a:t>Totally Accurate Battle Simulator (2019) [3]</a:t>
            </a:r>
          </a:p>
          <a:p>
            <a:r>
              <a:rPr lang="en-GB" dirty="0"/>
              <a:t>Clash Royale (2016) [4]</a:t>
            </a:r>
          </a:p>
          <a:p>
            <a:r>
              <a:rPr lang="en-GB" dirty="0" err="1"/>
              <a:t>Bloons</a:t>
            </a:r>
            <a:r>
              <a:rPr lang="en-GB" dirty="0"/>
              <a:t> Tower Defence 6 (2018) [5]</a:t>
            </a:r>
          </a:p>
          <a:p>
            <a:r>
              <a:rPr lang="en-GB" dirty="0"/>
              <a:t>Font – </a:t>
            </a:r>
            <a:r>
              <a:rPr lang="en-GB" dirty="0" err="1"/>
              <a:t>Bakso</a:t>
            </a:r>
            <a:r>
              <a:rPr lang="en-GB" dirty="0"/>
              <a:t> </a:t>
            </a:r>
            <a:r>
              <a:rPr lang="en-GB" dirty="0" err="1"/>
              <a:t>Sapi</a:t>
            </a:r>
            <a:r>
              <a:rPr lang="en-GB" dirty="0"/>
              <a:t> - </a:t>
            </a:r>
            <a:r>
              <a:rPr lang="en-GB" dirty="0" err="1">
                <a:hlinkClick r:id="rId2"/>
              </a:rPr>
              <a:t>Bakso</a:t>
            </a:r>
            <a:r>
              <a:rPr lang="en-GB" dirty="0">
                <a:hlinkClick r:id="rId2"/>
              </a:rPr>
              <a:t> </a:t>
            </a:r>
            <a:r>
              <a:rPr lang="en-GB" dirty="0" err="1">
                <a:hlinkClick r:id="rId2"/>
              </a:rPr>
              <a:t>Sapi</a:t>
            </a:r>
            <a:r>
              <a:rPr lang="en-GB" dirty="0">
                <a:hlinkClick r:id="rId2"/>
              </a:rPr>
              <a:t> Font | dafont.com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8074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2A979-2DB6-477E-B411-D5DA7222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kso Sapi" pitchFamily="50" charset="0"/>
              </a:rPr>
              <a:t>Game Objective</a:t>
            </a:r>
            <a:endParaRPr lang="en-GB" dirty="0">
              <a:latin typeface="Bakso Sapi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89FF-83AE-4673-9783-AB55C964D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Bakso Sapi" pitchFamily="50" charset="0"/>
              </a:rPr>
              <a:t>The objective of the game is to be the LMS(Last Man Standing). This means that you need to destroy the other castle/base before yours is destroyed. </a:t>
            </a:r>
          </a:p>
          <a:p>
            <a:pPr marL="0" indent="0">
              <a:buNone/>
            </a:pPr>
            <a:r>
              <a:rPr lang="en-GB" dirty="0">
                <a:latin typeface="Bakso Sapi" pitchFamily="50" charset="0"/>
              </a:rPr>
              <a:t>Each castle/base will have </a:t>
            </a:r>
          </a:p>
          <a:p>
            <a:pPr marL="0" indent="0">
              <a:buNone/>
            </a:pPr>
            <a:r>
              <a:rPr lang="en-GB" dirty="0">
                <a:latin typeface="Bakso Sapi" pitchFamily="50" charset="0"/>
              </a:rPr>
              <a:t>A specific amount of health.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79D59-B181-4DBF-9098-B78985FE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984" y="4257801"/>
            <a:ext cx="5514975" cy="2390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9F546F-7D7C-49C0-A6B5-526F88A89EFF}"/>
              </a:ext>
            </a:extLst>
          </p:cNvPr>
          <p:cNvSpPr txBox="1"/>
          <p:nvPr/>
        </p:nvSpPr>
        <p:spPr>
          <a:xfrm>
            <a:off x="5938010" y="6364295"/>
            <a:ext cx="46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[1]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B696A4-89D2-49F5-B74D-1F992FEC9FC9}"/>
              </a:ext>
            </a:extLst>
          </p:cNvPr>
          <p:cNvSpPr txBox="1"/>
          <p:nvPr/>
        </p:nvSpPr>
        <p:spPr>
          <a:xfrm>
            <a:off x="10402348" y="38729"/>
            <a:ext cx="172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Billy</a:t>
            </a:r>
          </a:p>
        </p:txBody>
      </p:sp>
    </p:spTree>
    <p:extLst>
      <p:ext uri="{BB962C8B-B14F-4D97-AF65-F5344CB8AC3E}">
        <p14:creationId xmlns:p14="http://schemas.microsoft.com/office/powerpoint/2010/main" val="3156213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D917B-28B7-4304-BB75-141E1658B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kso Sapi" pitchFamily="50" charset="0"/>
              </a:rPr>
              <a:t>USP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DFA57-CB02-497E-BF24-6ECE3996F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Bakso Sapi" pitchFamily="50" charset="0"/>
              </a:rPr>
              <a:t>Our USP for our game is the combination of a typical Tower Defence game and a Real Time Strategy (RTS) game.</a:t>
            </a:r>
          </a:p>
          <a:p>
            <a:r>
              <a:rPr lang="en-GB" dirty="0">
                <a:latin typeface="Bakso Sapi" pitchFamily="50" charset="0"/>
              </a:rPr>
              <a:t>We are leaning more towards an RTS design</a:t>
            </a:r>
          </a:p>
          <a:p>
            <a:pPr marL="0" indent="0">
              <a:buNone/>
            </a:pPr>
            <a:r>
              <a:rPr lang="en-GB" dirty="0">
                <a:latin typeface="Bakso Sapi" pitchFamily="50" charset="0"/>
              </a:rPr>
              <a:t>(units, lanes, economy control)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4C70D-ADFA-458F-B64C-3800CAD6F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116" y="3681739"/>
            <a:ext cx="3636684" cy="2882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7F839C-0885-4380-87F0-4993DCA96C5E}"/>
              </a:ext>
            </a:extLst>
          </p:cNvPr>
          <p:cNvSpPr txBox="1"/>
          <p:nvPr/>
        </p:nvSpPr>
        <p:spPr>
          <a:xfrm>
            <a:off x="7196359" y="6186115"/>
            <a:ext cx="46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[2]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84677-60B2-43AC-94F7-F17AA847C8BF}"/>
              </a:ext>
            </a:extLst>
          </p:cNvPr>
          <p:cNvSpPr txBox="1"/>
          <p:nvPr/>
        </p:nvSpPr>
        <p:spPr>
          <a:xfrm>
            <a:off x="10402348" y="38729"/>
            <a:ext cx="172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Billy</a:t>
            </a:r>
          </a:p>
        </p:txBody>
      </p:sp>
    </p:spTree>
    <p:extLst>
      <p:ext uri="{BB962C8B-B14F-4D97-AF65-F5344CB8AC3E}">
        <p14:creationId xmlns:p14="http://schemas.microsoft.com/office/powerpoint/2010/main" val="20341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3BDAC-FE4B-4AC1-A4F2-D599763DF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kso Sapi" pitchFamily="50" charset="0"/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F9537-9641-4F6C-B625-839E5649C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Bakso Sapi" pitchFamily="50" charset="0"/>
              </a:rPr>
              <a:t>Pick and choose the type of troops you would like to attack the opponent at the start of every round.</a:t>
            </a:r>
          </a:p>
          <a:p>
            <a:r>
              <a:rPr lang="en-GB" dirty="0">
                <a:latin typeface="Bakso Sapi" pitchFamily="50" charset="0"/>
              </a:rPr>
              <a:t>Strategically choose lanes to attack from.</a:t>
            </a:r>
          </a:p>
          <a:p>
            <a:r>
              <a:rPr lang="en-GB" dirty="0">
                <a:latin typeface="Bakso Sapi" pitchFamily="50" charset="0"/>
              </a:rPr>
              <a:t>The player must destroy the opponent’s castle, and to defend their own castle from the opponent.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355F2-B29D-4B50-9FA7-394BE0D99834}"/>
              </a:ext>
            </a:extLst>
          </p:cNvPr>
          <p:cNvSpPr txBox="1"/>
          <p:nvPr/>
        </p:nvSpPr>
        <p:spPr>
          <a:xfrm>
            <a:off x="10402348" y="38729"/>
            <a:ext cx="172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Joel</a:t>
            </a:r>
          </a:p>
        </p:txBody>
      </p:sp>
    </p:spTree>
    <p:extLst>
      <p:ext uri="{BB962C8B-B14F-4D97-AF65-F5344CB8AC3E}">
        <p14:creationId xmlns:p14="http://schemas.microsoft.com/office/powerpoint/2010/main" val="225937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6A57D-7EE3-40DD-BE57-DE1C3838A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kso Sapi" pitchFamily="50" charset="0"/>
              </a:rPr>
              <a:t>Combat &amp; Defence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5C834-02B5-4F82-9E9A-0B126F413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511"/>
            <a:ext cx="10515600" cy="56134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>
                <a:latin typeface="Bakso Sapi" pitchFamily="50" charset="0"/>
              </a:rPr>
              <a:t>Combat occurs automatically when opposing troops are near each other</a:t>
            </a:r>
          </a:p>
          <a:p>
            <a:r>
              <a:rPr lang="en-GB" dirty="0">
                <a:latin typeface="Bakso Sapi" pitchFamily="50" charset="0"/>
              </a:rPr>
              <a:t>They will keep battling until there are no opposing troops remaining</a:t>
            </a:r>
          </a:p>
          <a:p>
            <a:r>
              <a:rPr lang="en-GB" dirty="0">
                <a:latin typeface="Bakso Sapi" pitchFamily="50" charset="0"/>
              </a:rPr>
              <a:t>Troop types:</a:t>
            </a:r>
          </a:p>
          <a:p>
            <a:pPr lvl="1"/>
            <a:r>
              <a:rPr lang="en-GB" dirty="0">
                <a:latin typeface="Bakso Sapi" pitchFamily="50" charset="0"/>
              </a:rPr>
              <a:t>Warrior</a:t>
            </a:r>
          </a:p>
          <a:p>
            <a:pPr lvl="1"/>
            <a:r>
              <a:rPr lang="en-GB" dirty="0">
                <a:latin typeface="Bakso Sapi" pitchFamily="50" charset="0"/>
              </a:rPr>
              <a:t>Brute</a:t>
            </a:r>
          </a:p>
          <a:p>
            <a:pPr lvl="1"/>
            <a:r>
              <a:rPr lang="en-GB" dirty="0">
                <a:latin typeface="Bakso Sapi" pitchFamily="50" charset="0"/>
              </a:rPr>
              <a:t>Archer</a:t>
            </a:r>
          </a:p>
          <a:p>
            <a:pPr lvl="1"/>
            <a:r>
              <a:rPr lang="en-GB" dirty="0">
                <a:latin typeface="Bakso Sapi" pitchFamily="50" charset="0"/>
              </a:rPr>
              <a:t>Mage</a:t>
            </a:r>
          </a:p>
          <a:p>
            <a:pPr lvl="1"/>
            <a:r>
              <a:rPr lang="en-GB" dirty="0">
                <a:latin typeface="Bakso Sapi" pitchFamily="50" charset="0"/>
              </a:rPr>
              <a:t>Healer</a:t>
            </a:r>
          </a:p>
          <a:p>
            <a:pPr lvl="1"/>
            <a:r>
              <a:rPr lang="en-GB" dirty="0">
                <a:latin typeface="Bakso Sapi" pitchFamily="50" charset="0"/>
              </a:rPr>
              <a:t>Assassin</a:t>
            </a:r>
          </a:p>
          <a:p>
            <a:r>
              <a:rPr lang="en-GB" dirty="0">
                <a:latin typeface="Bakso Sapi" pitchFamily="50" charset="0"/>
              </a:rPr>
              <a:t>If there are no enemy troops on the field, then troops will target the enemy’s castle.</a:t>
            </a:r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2A82B-CE03-4D3B-BB35-3C8ACF719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756396" y="3982732"/>
            <a:ext cx="2435604" cy="2875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C3A3DA-416A-494D-876A-D58BEFA29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8370" y="3874537"/>
            <a:ext cx="1271656" cy="1545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37F0B-3851-4744-96D2-1EE814B1010A}"/>
              </a:ext>
            </a:extLst>
          </p:cNvPr>
          <p:cNvSpPr txBox="1"/>
          <p:nvPr/>
        </p:nvSpPr>
        <p:spPr>
          <a:xfrm>
            <a:off x="10402348" y="38729"/>
            <a:ext cx="172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Ashley</a:t>
            </a:r>
          </a:p>
        </p:txBody>
      </p:sp>
    </p:spTree>
    <p:extLst>
      <p:ext uri="{BB962C8B-B14F-4D97-AF65-F5344CB8AC3E}">
        <p14:creationId xmlns:p14="http://schemas.microsoft.com/office/powerpoint/2010/main" val="3904468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60F39-69E3-4366-BFEB-4154EB1B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5" y="649277"/>
            <a:ext cx="8911687" cy="720075"/>
          </a:xfrm>
        </p:spPr>
        <p:txBody>
          <a:bodyPr/>
          <a:lstStyle/>
          <a:p>
            <a:pPr algn="ctr"/>
            <a:r>
              <a:rPr lang="en-GB" dirty="0">
                <a:latin typeface="Bakso Sapi" pitchFamily="50" charset="0"/>
              </a:rPr>
              <a:t>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078C1-171D-411D-B0CC-BBB14230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43819"/>
            <a:ext cx="5257800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>
                <a:latin typeface="Bakso Sapi" pitchFamily="50" charset="0"/>
              </a:rPr>
              <a:t>3D perspective</a:t>
            </a:r>
          </a:p>
          <a:p>
            <a:r>
              <a:rPr lang="en-GB" dirty="0">
                <a:latin typeface="Bakso Sapi" pitchFamily="50" charset="0"/>
              </a:rPr>
              <a:t>Low Poly aesthetic for stylization, scale and optimization</a:t>
            </a:r>
          </a:p>
          <a:p>
            <a:r>
              <a:rPr lang="en-GB" dirty="0">
                <a:latin typeface="Bakso Sapi" pitchFamily="50" charset="0"/>
              </a:rPr>
              <a:t>Visual theme of ancient Greek with fantasy elements</a:t>
            </a:r>
          </a:p>
          <a:p>
            <a:r>
              <a:rPr lang="en-GB" dirty="0">
                <a:latin typeface="Bakso Sapi" pitchFamily="50" charset="0"/>
              </a:rPr>
              <a:t>Warm Colour Scheme to fit Mediterranean environment</a:t>
            </a:r>
          </a:p>
          <a:p>
            <a:r>
              <a:rPr lang="en-GB" dirty="0">
                <a:latin typeface="Bakso Sapi" pitchFamily="50" charset="0"/>
              </a:rPr>
              <a:t>Blocky Character style for time and optimization (Since it’s a RTS/Tower Defence)</a:t>
            </a:r>
          </a:p>
          <a:p>
            <a:r>
              <a:rPr lang="en-GB" dirty="0">
                <a:latin typeface="Bakso Sapi" pitchFamily="50" charset="0"/>
              </a:rPr>
              <a:t>Use of various 2D and 3D </a:t>
            </a:r>
            <a:r>
              <a:rPr lang="en-GB" dirty="0" err="1">
                <a:latin typeface="Bakso Sapi" pitchFamily="50" charset="0"/>
              </a:rPr>
              <a:t>softwares</a:t>
            </a:r>
            <a:endParaRPr lang="en-GB" dirty="0">
              <a:latin typeface="Bakso Sapi" pitchFamily="50" charset="0"/>
            </a:endParaRPr>
          </a:p>
          <a:p>
            <a:endParaRPr lang="en-GB" dirty="0">
              <a:latin typeface="Bakso Sapi" pitchFamily="50" charset="0"/>
            </a:endParaRPr>
          </a:p>
          <a:p>
            <a:endParaRPr lang="en-GB" dirty="0">
              <a:latin typeface="Bakso Sapi" pitchFamily="50" charset="0"/>
            </a:endParaRPr>
          </a:p>
          <a:p>
            <a:endParaRPr lang="en-GB" dirty="0"/>
          </a:p>
        </p:txBody>
      </p:sp>
      <p:pic>
        <p:nvPicPr>
          <p:cNvPr id="7" name="Picture 6" descr="A model of a building&#10;&#10;Description automatically generated with medium confidence">
            <a:extLst>
              <a:ext uri="{FF2B5EF4-FFF2-40B4-BE49-F238E27FC236}">
                <a16:creationId xmlns:a16="http://schemas.microsoft.com/office/drawing/2014/main" id="{386F8376-35BE-4D65-9766-825F3B443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019" y="2960664"/>
            <a:ext cx="3008292" cy="16921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model of a house&#10;&#10;Description automatically generated with medium confidence">
            <a:extLst>
              <a:ext uri="{FF2B5EF4-FFF2-40B4-BE49-F238E27FC236}">
                <a16:creationId xmlns:a16="http://schemas.microsoft.com/office/drawing/2014/main" id="{6247946C-381F-4918-BF67-75C103531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2" y="1632111"/>
            <a:ext cx="2174635" cy="2174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Pin on Fantasy Scenes">
            <a:extLst>
              <a:ext uri="{FF2B5EF4-FFF2-40B4-BE49-F238E27FC236}">
                <a16:creationId xmlns:a16="http://schemas.microsoft.com/office/drawing/2014/main" id="{4B841A05-F1E9-4FA8-B8BB-083A7BAF0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3" y="3853226"/>
            <a:ext cx="2174635" cy="28143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w Poly Greek Map : r/Unity3D">
            <a:extLst>
              <a:ext uri="{FF2B5EF4-FFF2-40B4-BE49-F238E27FC236}">
                <a16:creationId xmlns:a16="http://schemas.microsoft.com/office/drawing/2014/main" id="{9C97FAD9-7E04-48C9-A667-88BFB37F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019" y="4727295"/>
            <a:ext cx="3459061" cy="19403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A8B192-3EFA-46FC-B674-9F15BEA1D4F1}"/>
              </a:ext>
            </a:extLst>
          </p:cNvPr>
          <p:cNvSpPr txBox="1"/>
          <p:nvPr/>
        </p:nvSpPr>
        <p:spPr>
          <a:xfrm>
            <a:off x="10402348" y="38729"/>
            <a:ext cx="172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Josh</a:t>
            </a:r>
          </a:p>
        </p:txBody>
      </p:sp>
    </p:spTree>
    <p:extLst>
      <p:ext uri="{BB962C8B-B14F-4D97-AF65-F5344CB8AC3E}">
        <p14:creationId xmlns:p14="http://schemas.microsoft.com/office/powerpoint/2010/main" val="3659870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42D2C-C560-41CA-8775-B3CE0114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kso Sapi" pitchFamily="50" charset="0"/>
              </a:rPr>
              <a:t>The Bubble</a:t>
            </a:r>
          </a:p>
        </p:txBody>
      </p:sp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4EB66318-4251-45AD-9DD3-C90AD3A71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570" y="2359404"/>
            <a:ext cx="5886275" cy="44147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2158D-E4E9-4168-9FE8-B353CF922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Bakso Sapi" pitchFamily="50" charset="0"/>
              </a:rPr>
              <a:t>Whoever defeats the bubble first gains extra money to buy more troops.</a:t>
            </a:r>
          </a:p>
          <a:p>
            <a:r>
              <a:rPr lang="en-GB" dirty="0">
                <a:latin typeface="Bakso Sapi" pitchFamily="50" charset="0"/>
              </a:rPr>
              <a:t>Located at a central point.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0630C1-438F-4624-984B-8FC3571DFABD}"/>
              </a:ext>
            </a:extLst>
          </p:cNvPr>
          <p:cNvSpPr txBox="1"/>
          <p:nvPr/>
        </p:nvSpPr>
        <p:spPr>
          <a:xfrm>
            <a:off x="10402348" y="38729"/>
            <a:ext cx="172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Collin</a:t>
            </a:r>
          </a:p>
        </p:txBody>
      </p:sp>
    </p:spTree>
    <p:extLst>
      <p:ext uri="{BB962C8B-B14F-4D97-AF65-F5344CB8AC3E}">
        <p14:creationId xmlns:p14="http://schemas.microsoft.com/office/powerpoint/2010/main" val="1636068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0C47F-01DE-4721-927E-9502B5E19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30200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latin typeface="Bakso Sapi" pitchFamily="50" charset="0"/>
              </a:rPr>
              <a:t>HUD &amp; Menu</a:t>
            </a:r>
            <a:endParaRPr lang="en-US" dirty="0">
              <a:latin typeface="Bakso Sapi" pitchFamily="50" charset="0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9114EEC-B38F-4213-B348-4DC3AA9CC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496" y="3877270"/>
            <a:ext cx="4821062" cy="2732088"/>
          </a:xfr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5D8534-775D-407C-AF90-C3BB8CF8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809625"/>
            <a:ext cx="4819650" cy="2695575"/>
          </a:xfrm>
          <a:prstGeom prst="rect">
            <a:avLst/>
          </a:prstGeom>
        </p:spPr>
      </p:pic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34CAC01-4ED2-4CA4-ABEC-81809C600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525" y="809625"/>
            <a:ext cx="4819650" cy="2695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BC465A-5229-4EAB-81E1-9226FFDF25F0}"/>
              </a:ext>
            </a:extLst>
          </p:cNvPr>
          <p:cNvSpPr txBox="1"/>
          <p:nvPr/>
        </p:nvSpPr>
        <p:spPr>
          <a:xfrm>
            <a:off x="5119268" y="3512608"/>
            <a:ext cx="7072731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Bakso Sapi" pitchFamily="50" charset="0"/>
                <a:cs typeface="Calibri"/>
              </a:rPr>
              <a:t>Simple HUD to keep the game screen as less cluttered as possible for a more enjoyable user experience.</a:t>
            </a:r>
          </a:p>
          <a:p>
            <a:r>
              <a:rPr lang="en-US" dirty="0">
                <a:latin typeface="Bakso Sapi" pitchFamily="50" charset="0"/>
                <a:cs typeface="Calibri"/>
              </a:rPr>
              <a:t>HUD consists of a Coins/Health/Timer/Round/Troop/Troop stats list.</a:t>
            </a:r>
          </a:p>
          <a:p>
            <a:r>
              <a:rPr lang="en-US" dirty="0">
                <a:latin typeface="Bakso Sapi" pitchFamily="50" charset="0"/>
                <a:cs typeface="Calibri"/>
              </a:rPr>
              <a:t>In HUD template 1 as you can see the screen is more cluttered because we made the troop stats a "popup" instead of a static layout which you can see in template 2. This makes it seem more cluttered but when you remove the popup its less cluttered then HUD 2.</a:t>
            </a:r>
          </a:p>
          <a:p>
            <a:r>
              <a:rPr lang="en-US" dirty="0">
                <a:latin typeface="Bakso Sapi" pitchFamily="50" charset="0"/>
                <a:cs typeface="Calibri"/>
              </a:rPr>
              <a:t>Hopefully during the game development phase a feature will be implemented to allow you to customize and change the HUD as you please.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BF268-76E7-4F17-AA87-97F121B1E8F3}"/>
              </a:ext>
            </a:extLst>
          </p:cNvPr>
          <p:cNvSpPr txBox="1"/>
          <p:nvPr/>
        </p:nvSpPr>
        <p:spPr>
          <a:xfrm>
            <a:off x="163571" y="4363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Bakso Sapi" pitchFamily="50" charset="0"/>
              </a:rPr>
              <a:t>1</a:t>
            </a:r>
            <a:endParaRPr lang="en-US" dirty="0">
              <a:latin typeface="Bakso Sapi" pitchFamily="50" charset="0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60CB96-EC28-47AA-B9E1-55BF2DB573E9}"/>
              </a:ext>
            </a:extLst>
          </p:cNvPr>
          <p:cNvSpPr txBox="1"/>
          <p:nvPr/>
        </p:nvSpPr>
        <p:spPr>
          <a:xfrm>
            <a:off x="163571" y="351260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Bakso Sapi" pitchFamily="50" charset="0"/>
              </a:rPr>
              <a:t>2</a:t>
            </a:r>
            <a:endParaRPr lang="en-US" dirty="0">
              <a:latin typeface="Bakso Sapi" pitchFamily="50" charset="0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6C309D-32CC-4F50-BD2D-9C01E93B0A73}"/>
              </a:ext>
            </a:extLst>
          </p:cNvPr>
          <p:cNvSpPr txBox="1"/>
          <p:nvPr/>
        </p:nvSpPr>
        <p:spPr>
          <a:xfrm>
            <a:off x="5685719" y="47401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Bakso Sapi" pitchFamily="50" charset="0"/>
              </a:rPr>
              <a:t>3</a:t>
            </a:r>
            <a:endParaRPr lang="en-US" dirty="0">
              <a:latin typeface="Bakso Sapi" pitchFamily="50" charset="0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08AAD6-396D-421F-8F86-841E56D2442F}"/>
              </a:ext>
            </a:extLst>
          </p:cNvPr>
          <p:cNvSpPr txBox="1"/>
          <p:nvPr/>
        </p:nvSpPr>
        <p:spPr>
          <a:xfrm>
            <a:off x="10402348" y="38729"/>
            <a:ext cx="172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Marcel</a:t>
            </a:r>
          </a:p>
        </p:txBody>
      </p:sp>
    </p:spTree>
    <p:extLst>
      <p:ext uri="{BB962C8B-B14F-4D97-AF65-F5344CB8AC3E}">
        <p14:creationId xmlns:p14="http://schemas.microsoft.com/office/powerpoint/2010/main" val="105869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CDE04-BBEE-4332-9FF6-1C720E968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312420">
            <a:off x="276479" y="-224842"/>
            <a:ext cx="10515600" cy="1325563"/>
          </a:xfrm>
        </p:spPr>
        <p:txBody>
          <a:bodyPr/>
          <a:lstStyle/>
          <a:p>
            <a:r>
              <a:rPr lang="en-GB" dirty="0">
                <a:latin typeface="Bakso Sapi" pitchFamily="50" charset="0"/>
              </a:rPr>
              <a:t>AI &amp; 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805E2-3BD5-42DC-A3D5-FFB47D9D4820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218314">
            <a:off x="838200" y="1620351"/>
            <a:ext cx="10515600" cy="4351338"/>
          </a:xfrm>
        </p:spPr>
        <p:txBody>
          <a:bodyPr/>
          <a:lstStyle/>
          <a:p>
            <a:r>
              <a:rPr lang="en-GB" dirty="0">
                <a:latin typeface="Bakso Sapi" pitchFamily="50" charset="0"/>
              </a:rPr>
              <a:t>Battle for </a:t>
            </a:r>
            <a:r>
              <a:rPr lang="en-GB" dirty="0" err="1">
                <a:latin typeface="Bakso Sapi" pitchFamily="50" charset="0"/>
              </a:rPr>
              <a:t>eradel</a:t>
            </a:r>
            <a:r>
              <a:rPr lang="en-GB" dirty="0">
                <a:latin typeface="Bakso Sapi" pitchFamily="50" charset="0"/>
              </a:rPr>
              <a:t> will use pathfinding point &amp; click as its movement mechanic for the “Units”, this will use unity’s in-built navigation mesh system to make “Units”/characters move to where the moused has clicked to automatically while dodging or following a path with obstacles </a:t>
            </a:r>
          </a:p>
          <a:p>
            <a:endParaRPr lang="en-GB" dirty="0"/>
          </a:p>
        </p:txBody>
      </p:sp>
      <p:pic>
        <p:nvPicPr>
          <p:cNvPr id="5" name="Picture 4" descr="A picture containing text, businesscard, vector graphics&#10;&#10;Description automatically generated">
            <a:extLst>
              <a:ext uri="{FF2B5EF4-FFF2-40B4-BE49-F238E27FC236}">
                <a16:creationId xmlns:a16="http://schemas.microsoft.com/office/drawing/2014/main" id="{6FBDC767-24E5-460F-A913-E1C7BEABB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0780">
            <a:off x="7982296" y="3913636"/>
            <a:ext cx="3249288" cy="2715665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20173AB-1A32-4C3B-89EC-82D438700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8908">
            <a:off x="1131744" y="3839636"/>
            <a:ext cx="4219866" cy="28636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89BA92-1E4D-414F-B71B-A9F74CD27EBD}"/>
              </a:ext>
            </a:extLst>
          </p:cNvPr>
          <p:cNvSpPr txBox="1"/>
          <p:nvPr/>
        </p:nvSpPr>
        <p:spPr>
          <a:xfrm>
            <a:off x="10402348" y="38729"/>
            <a:ext cx="172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Joel</a:t>
            </a:r>
          </a:p>
        </p:txBody>
      </p:sp>
    </p:spTree>
    <p:extLst>
      <p:ext uri="{BB962C8B-B14F-4D97-AF65-F5344CB8AC3E}">
        <p14:creationId xmlns:p14="http://schemas.microsoft.com/office/powerpoint/2010/main" val="3709030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732</Words>
  <Application>Microsoft Office PowerPoint</Application>
  <PresentationFormat>Widescreen</PresentationFormat>
  <Paragraphs>101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Bakso Sapi</vt:lpstr>
      <vt:lpstr>Calibri</vt:lpstr>
      <vt:lpstr>Calibri Light</vt:lpstr>
      <vt:lpstr>Jokerman</vt:lpstr>
      <vt:lpstr>Office Theme</vt:lpstr>
      <vt:lpstr>Group 5C GAM110 Pitch Battle for Eradel (Working Title)</vt:lpstr>
      <vt:lpstr>Game Objective</vt:lpstr>
      <vt:lpstr>USP</vt:lpstr>
      <vt:lpstr>Features</vt:lpstr>
      <vt:lpstr>Combat &amp; Defence</vt:lpstr>
      <vt:lpstr>Art</vt:lpstr>
      <vt:lpstr>The Bubble</vt:lpstr>
      <vt:lpstr>HUD &amp; Menu</vt:lpstr>
      <vt:lpstr>AI &amp; Navigation</vt:lpstr>
      <vt:lpstr>Animation &amp; movement</vt:lpstr>
      <vt:lpstr>Sound</vt:lpstr>
      <vt:lpstr>Level Design</vt:lpstr>
      <vt:lpstr>Contextual Research</vt:lpstr>
      <vt:lpstr>Demographic</vt:lpstr>
      <vt:lpstr>Questions?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5c GAM 110 pitch (Battle for Eradel?)</dc:title>
  <dc:creator>BILLY Marsh</dc:creator>
  <cp:lastModifiedBy>ASHLEY Perks</cp:lastModifiedBy>
  <cp:revision>83</cp:revision>
  <dcterms:created xsi:type="dcterms:W3CDTF">2021-12-02T09:27:03Z</dcterms:created>
  <dcterms:modified xsi:type="dcterms:W3CDTF">2021-12-08T15:11:32Z</dcterms:modified>
</cp:coreProperties>
</file>